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18"/>
  </p:notesMasterIdLst>
  <p:handoutMasterIdLst>
    <p:handoutMasterId r:id="rId19"/>
  </p:handoutMasterIdLst>
  <p:sldIdLst>
    <p:sldId id="256" r:id="rId2"/>
    <p:sldId id="257" r:id="rId3"/>
    <p:sldId id="296" r:id="rId4"/>
    <p:sldId id="297" r:id="rId5"/>
    <p:sldId id="295" r:id="rId6"/>
    <p:sldId id="282" r:id="rId7"/>
    <p:sldId id="290" r:id="rId8"/>
    <p:sldId id="276" r:id="rId9"/>
    <p:sldId id="287" r:id="rId10"/>
    <p:sldId id="288" r:id="rId11"/>
    <p:sldId id="289" r:id="rId12"/>
    <p:sldId id="292" r:id="rId13"/>
    <p:sldId id="294" r:id="rId14"/>
    <p:sldId id="298" r:id="rId15"/>
    <p:sldId id="293" r:id="rId16"/>
    <p:sldId id="281" r:id="rId1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60"/>
  </p:normalViewPr>
  <p:slideViewPr>
    <p:cSldViewPr snapToGrid="0">
      <p:cViewPr varScale="1">
        <p:scale>
          <a:sx n="99" d="100"/>
          <a:sy n="99" d="100"/>
        </p:scale>
        <p:origin x="108" y="7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超音波センサ（距離）</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5A019D51-3EA6-4D11-9444-117D13C5EDBC}">
      <dgm:prSet phldrT="[テキスト]"/>
      <dgm:spPr/>
      <dgm:t>
        <a:bodyPr/>
        <a:lstStyle/>
        <a:p>
          <a:r>
            <a:rPr kumimoji="1" lang="ja-JP" altLang="en-US" smtClean="0"/>
            <a:t>ひずみゲージ（重量）</a:t>
          </a:r>
          <a:endParaRPr kumimoji="1" lang="ja-JP" altLang="en-US"/>
        </a:p>
      </dgm:t>
    </dgm:pt>
    <dgm:pt modelId="{5270D4EA-C791-4CF4-9809-0E654A6BC621}" type="parTrans" cxnId="{9574A455-72AC-4B01-AAFE-9A0C750E728B}">
      <dgm:prSet/>
      <dgm:spPr/>
      <dgm:t>
        <a:bodyPr/>
        <a:lstStyle/>
        <a:p>
          <a:endParaRPr kumimoji="1" lang="ja-JP" altLang="en-US"/>
        </a:p>
      </dgm:t>
    </dgm:pt>
    <dgm:pt modelId="{844A74D8-CC1E-4C12-92F4-D87AAFB75AE1}" type="sibTrans" cxnId="{9574A455-72AC-4B01-AAFE-9A0C750E728B}">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FBE5BB6B-B79A-4621-98C7-1A42938AE6EF}" srcId="{40EC2FF7-8D30-4684-953B-5353D24AB252}" destId="{9973FC79-DD54-4CEC-A5D2-348342277555}" srcOrd="2" destOrd="0" parTransId="{C17F99B8-F597-4923-A469-F4687A53E1AF}" sibTransId="{B24DA0E9-2C77-4293-B539-59107D5F5F63}"/>
    <dgm:cxn modelId="{EFF1F356-9D26-4820-BCCA-A4CCEC493A17}" type="presOf" srcId="{349742D3-7C15-491C-A57C-071288FAF507}" destId="{D27424EB-6B88-461E-A9C7-2108888B795A}" srcOrd="0" destOrd="0" presId="urn:microsoft.com/office/officeart/2005/8/layout/hList1"/>
    <dgm:cxn modelId="{9574A455-72AC-4B01-AAFE-9A0C750E728B}" srcId="{40EC2FF7-8D30-4684-953B-5353D24AB252}" destId="{5A019D51-3EA6-4D11-9444-117D13C5EDBC}" srcOrd="1" destOrd="0" parTransId="{5270D4EA-C791-4CF4-9809-0E654A6BC621}" sibTransId="{844A74D8-CC1E-4C12-92F4-D87AAFB75AE1}"/>
    <dgm:cxn modelId="{97A77961-72AF-4F76-AD87-9F284B289B3B}" type="presOf" srcId="{5A019D51-3EA6-4D11-9444-117D13C5EDBC}" destId="{8AFC59EB-5A41-405E-98C3-9C66242C4364}" srcOrd="0" destOrd="1" presId="urn:microsoft.com/office/officeart/2005/8/layout/hList1"/>
    <dgm:cxn modelId="{8C5C15F6-89C2-4320-ADEC-DD69DE84D1DD}" type="presOf" srcId="{03B3FD47-D917-4C51-904C-FA98E07B6FCE}" destId="{8AFC59EB-5A41-405E-98C3-9C66242C4364}"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63DBC492-9DCD-4CA7-80E1-7CF4288F081E}" srcId="{40EC2FF7-8D30-4684-953B-5353D24AB252}" destId="{872580C2-359C-43A1-9FB0-CBF4785AB609}" srcOrd="1" destOrd="0" parTransId="{0701FE14-63C4-4D14-9EBB-DB7F74FB9A0E}" sibTransId="{0F590DF7-E1EF-40B4-9EC8-1333D2E338CD}"/>
    <dgm:cxn modelId="{40BC3357-A841-4B9B-B325-A92E37BBFD3B}" srcId="{349742D3-7C15-491C-A57C-071288FAF507}" destId="{40EC2FF7-8D30-4684-953B-5353D24AB252}" srcOrd="0" destOrd="0" parTransId="{A4ED52B3-943A-488A-B2F6-3665F1D4E576}" sibTransId="{720574FE-FEEC-45A9-A8EE-7AE9B5FDAF42}"/>
    <dgm:cxn modelId="{D9030FE5-F032-4C09-8393-917455A5D8F0}" type="presOf" srcId="{8F26C5F0-2360-4495-AD88-828AB9083AEE}" destId="{8AFC59EB-5A41-405E-98C3-9C66242C4364}" srcOrd="0" destOrd="0" presId="urn:microsoft.com/office/officeart/2005/8/layout/hList1"/>
    <dgm:cxn modelId="{4A486BAA-3325-4144-8309-7551BB0E06E3}" srcId="{40EC2FF7-8D30-4684-953B-5353D24AB252}" destId="{8F26C5F0-2360-4495-AD88-828AB9083AEE}" srcOrd="0" destOrd="0" parTransId="{F70F4D4E-B98B-4F8F-8565-2CA18B62FBDE}" sibTransId="{AF96E54A-0473-4B3D-A225-876883A67457}"/>
    <dgm:cxn modelId="{E0422ED5-4B6B-496D-AB76-6BE594DEEDA9}" type="presOf" srcId="{40EC2FF7-8D30-4684-953B-5353D24AB252}" destId="{79295A45-6E0B-4BAD-942D-1396CF9D22D9}" srcOrd="0" destOrd="0" presId="urn:microsoft.com/office/officeart/2005/8/layout/hList1"/>
    <dgm:cxn modelId="{36CD8503-9198-47D6-8C6B-0F601A436603}" type="presOf" srcId="{872580C2-359C-43A1-9FB0-CBF4785AB609}" destId="{8AFC59EB-5A41-405E-98C3-9C66242C4364}" srcOrd="0" destOrd="1" presId="urn:microsoft.com/office/officeart/2005/8/layout/hList1"/>
    <dgm:cxn modelId="{EFF1F356-9D26-4820-BCCA-A4CCEC493A17}" type="presOf" srcId="{349742D3-7C15-491C-A57C-071288FAF507}" destId="{D27424EB-6B88-461E-A9C7-2108888B795A}" srcOrd="0" destOrd="0"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7125"/>
          <a:ext cx="2920983" cy="720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kumimoji="1" lang="ja-JP" altLang="en-US" sz="2500" kern="1200" smtClean="0"/>
            <a:t>入力</a:t>
          </a:r>
          <a:endParaRPr kumimoji="1" lang="ja-JP" altLang="en-US" sz="2500" kern="1200"/>
        </a:p>
      </dsp:txBody>
      <dsp:txXfrm>
        <a:off x="0" y="67125"/>
        <a:ext cx="2920983" cy="720000"/>
      </dsp:txXfrm>
    </dsp:sp>
    <dsp:sp modelId="{8AFC59EB-5A41-405E-98C3-9C66242C4364}">
      <dsp:nvSpPr>
        <dsp:cNvPr id="0" name=""/>
        <dsp:cNvSpPr/>
      </dsp:nvSpPr>
      <dsp:spPr>
        <a:xfrm>
          <a:off x="0" y="787125"/>
          <a:ext cx="2920983" cy="23332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kumimoji="1" lang="ja-JP" altLang="en-US" sz="2500" kern="1200" smtClean="0"/>
            <a:t>超音波センサ（距離）</a:t>
          </a:r>
          <a:endParaRPr kumimoji="1" lang="ja-JP" altLang="en-US" sz="2500" kern="1200"/>
        </a:p>
        <a:p>
          <a:pPr marL="228600" lvl="1" indent="-228600" algn="l" defTabSz="1111250">
            <a:lnSpc>
              <a:spcPct val="90000"/>
            </a:lnSpc>
            <a:spcBef>
              <a:spcPct val="0"/>
            </a:spcBef>
            <a:spcAft>
              <a:spcPct val="15000"/>
            </a:spcAft>
            <a:buChar char="••"/>
          </a:pPr>
          <a:r>
            <a:rPr kumimoji="1" lang="ja-JP" altLang="en-US" sz="2500" kern="1200" smtClean="0"/>
            <a:t>ひずみゲージ（重量）</a:t>
          </a:r>
          <a:endParaRPr kumimoji="1" lang="ja-JP" altLang="en-US" sz="2500" kern="1200"/>
        </a:p>
        <a:p>
          <a:pPr marL="228600" lvl="1" indent="-228600" algn="l" defTabSz="1111250">
            <a:lnSpc>
              <a:spcPct val="90000"/>
            </a:lnSpc>
            <a:spcBef>
              <a:spcPct val="0"/>
            </a:spcBef>
            <a:spcAft>
              <a:spcPct val="15000"/>
            </a:spcAft>
            <a:buChar char="••"/>
          </a:pPr>
          <a:r>
            <a:rPr kumimoji="1" lang="en-US" altLang="ja-JP" sz="2500" kern="1200" smtClean="0"/>
            <a:t>WEB</a:t>
          </a:r>
          <a:r>
            <a:rPr kumimoji="1" lang="ja-JP" altLang="en-US" sz="2500" kern="1200" smtClean="0"/>
            <a:t>カメラ（画像）</a:t>
          </a:r>
          <a:endParaRPr kumimoji="1" lang="ja-JP" altLang="en-US" sz="2500" kern="1200"/>
        </a:p>
      </dsp:txBody>
      <dsp:txXfrm>
        <a:off x="0" y="787125"/>
        <a:ext cx="2920983" cy="233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2019/12/13</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2019/12/13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374265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330255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2667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182718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16334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2019/12/13</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2019/12/13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2019/12/13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2019/12/13</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2019/12/13</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2019/12/13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2019/12/13</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jpeg"/><Relationship Id="rId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dirty="0" smtClean="0"/>
              <a:t/>
            </a:r>
            <a:br>
              <a:rPr kumimoji="1" lang="en-US" altLang="ja-JP" sz="4200" dirty="0" smtClean="0"/>
            </a:br>
            <a:r>
              <a:rPr kumimoji="1" lang="ja-JP" altLang="en-US" sz="4200" dirty="0" smtClean="0"/>
              <a:t>バーコード識別システムの開発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Autofit/>
          </a:bodyPr>
          <a:lstStyle/>
          <a:p>
            <a:r>
              <a:rPr kumimoji="1" lang="en-US" altLang="ja-JP" smtClean="0"/>
              <a:t>2019/12/16</a:t>
            </a:r>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クラス図</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9</a:t>
            </a:fld>
            <a:endParaRPr kumimoji="1" lang="ja-JP" altLang="en-US" sz="3200"/>
          </a:p>
        </p:txBody>
      </p:sp>
      <p:pic>
        <p:nvPicPr>
          <p:cNvPr id="11" name="図 10"/>
          <p:cNvPicPr>
            <a:picLocks noChangeAspect="1"/>
          </p:cNvPicPr>
          <p:nvPr/>
        </p:nvPicPr>
        <p:blipFill>
          <a:blip r:embed="rId3"/>
          <a:stretch>
            <a:fillRect/>
          </a:stretch>
        </p:blipFill>
        <p:spPr>
          <a:xfrm>
            <a:off x="2115370" y="1775377"/>
            <a:ext cx="8022219" cy="5082623"/>
          </a:xfrm>
          <a:prstGeom prst="rect">
            <a:avLst/>
          </a:prstGeom>
        </p:spPr>
      </p:pic>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シーケンス図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10</a:t>
            </a:fld>
            <a:endParaRPr kumimoji="1" lang="ja-JP" altLang="en-US" sz="3200"/>
          </a:p>
        </p:txBody>
      </p:sp>
      <p:pic>
        <p:nvPicPr>
          <p:cNvPr id="6" name="図 5"/>
          <p:cNvPicPr>
            <a:picLocks noChangeAspect="1"/>
          </p:cNvPicPr>
          <p:nvPr/>
        </p:nvPicPr>
        <p:blipFill>
          <a:blip r:embed="rId3"/>
          <a:stretch>
            <a:fillRect/>
          </a:stretch>
        </p:blipFill>
        <p:spPr>
          <a:xfrm>
            <a:off x="2660504" y="1737360"/>
            <a:ext cx="6927657" cy="5120640"/>
          </a:xfrm>
          <a:prstGeom prst="rect">
            <a:avLst/>
          </a:prstGeom>
        </p:spPr>
      </p:pic>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63733" y="2032909"/>
            <a:ext cx="12041897" cy="2725018"/>
          </a:xfrm>
          <a:prstGeom prst="rect">
            <a:avLst/>
          </a:prstGeom>
        </p:spPr>
      </p:pic>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smtClean="0"/>
              <a:t>実装</a:t>
            </a:r>
            <a:r>
              <a:rPr lang="en-US" altLang="ja-JP" smtClean="0"/>
              <a:t/>
            </a:r>
            <a:br>
              <a:rPr lang="en-US" altLang="ja-JP" smtClean="0"/>
            </a:br>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12</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8867643"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a:t>画像送信システムと各種センサ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746480" y="1735867"/>
            <a:ext cx="199193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8657305" y="2510249"/>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8553488" y="4915008"/>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graphicFrame>
        <p:nvGraphicFramePr>
          <p:cNvPr id="4" name="図表 3"/>
          <p:cNvGraphicFramePr/>
          <p:nvPr>
            <p:extLst>
              <p:ext uri="{D42A27DB-BD31-4B8C-83A1-F6EECF244321}">
                <p14:modId xmlns:p14="http://schemas.microsoft.com/office/powerpoint/2010/main" val="1536299083"/>
              </p:ext>
            </p:extLst>
          </p:nvPr>
        </p:nvGraphicFramePr>
        <p:xfrm>
          <a:off x="1123030" y="2654187"/>
          <a:ext cx="2920983"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図表 25"/>
          <p:cNvGraphicFramePr/>
          <p:nvPr>
            <p:extLst>
              <p:ext uri="{D42A27DB-BD31-4B8C-83A1-F6EECF244321}">
                <p14:modId xmlns:p14="http://schemas.microsoft.com/office/powerpoint/2010/main" val="3312392425"/>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907857" y="4591251"/>
            <a:ext cx="1839800" cy="1521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07857" y="4100362"/>
            <a:ext cx="1839800" cy="12779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13</a:t>
            </a:fld>
            <a:endParaRPr lang="ja-JP" altLang="en-US"/>
          </a:p>
        </p:txBody>
      </p: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3"/>
          <a:stretch>
            <a:fillRect/>
          </a:stretch>
        </p:blipFill>
        <p:spPr>
          <a:xfrm>
            <a:off x="2735444" y="1771446"/>
            <a:ext cx="6782072" cy="5086554"/>
          </a:xfrm>
          <a:prstGeom prst="rect">
            <a:avLst/>
          </a:prstGeom>
        </p:spPr>
      </p:pic>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15</a:t>
            </a:fld>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050956546"/>
              </p:ext>
            </p:extLst>
          </p:nvPr>
        </p:nvGraphicFramePr>
        <p:xfrm>
          <a:off x="1096962" y="1846263"/>
          <a:ext cx="10058718" cy="4390911"/>
        </p:xfrm>
        <a:graphic>
          <a:graphicData uri="http://schemas.openxmlformats.org/drawingml/2006/table">
            <a:tbl>
              <a:tblPr firstRow="1" bandRow="1">
                <a:tableStyleId>{5C22544A-7EE6-4342-B048-85BDC9FD1C3A}</a:tableStyleId>
              </a:tblPr>
              <a:tblGrid>
                <a:gridCol w="8817060">
                  <a:extLst>
                    <a:ext uri="{9D8B030D-6E8A-4147-A177-3AD203B41FA5}">
                      <a16:colId xmlns:a16="http://schemas.microsoft.com/office/drawing/2014/main" val="1055181866"/>
                    </a:ext>
                  </a:extLst>
                </a:gridCol>
                <a:gridCol w="1241658">
                  <a:extLst>
                    <a:ext uri="{9D8B030D-6E8A-4147-A177-3AD203B41FA5}">
                      <a16:colId xmlns:a16="http://schemas.microsoft.com/office/drawing/2014/main" val="2129531326"/>
                    </a:ext>
                  </a:extLst>
                </a:gridCol>
              </a:tblGrid>
              <a:tr h="627273">
                <a:tc>
                  <a:txBody>
                    <a:bodyPr/>
                    <a:lstStyle/>
                    <a:p>
                      <a:pPr algn="l"/>
                      <a:r>
                        <a:rPr kumimoji="1" lang="ja-JP" altLang="en-US" sz="2800" smtClean="0"/>
                        <a:t>テスト項目</a:t>
                      </a:r>
                      <a:endParaRPr kumimoji="1" lang="ja-JP" altLang="en-US" sz="2800"/>
                    </a:p>
                  </a:txBody>
                  <a:tcPr anchor="ctr" anchorCtr="1"/>
                </a:tc>
                <a:tc>
                  <a:txBody>
                    <a:bodyPr/>
                    <a:lstStyle/>
                    <a:p>
                      <a:pPr algn="l"/>
                      <a:r>
                        <a:rPr kumimoji="1" lang="ja-JP" altLang="en-US" sz="2800" smtClean="0"/>
                        <a:t>状況</a:t>
                      </a:r>
                      <a:endParaRPr kumimoji="1" lang="ja-JP" altLang="en-US" sz="2800"/>
                    </a:p>
                  </a:txBody>
                  <a:tcPr anchor="ctr" anchorCtr="1"/>
                </a:tc>
                <a:extLst>
                  <a:ext uri="{0D108BD9-81ED-4DB2-BD59-A6C34878D82A}">
                    <a16:rowId xmlns:a16="http://schemas.microsoft.com/office/drawing/2014/main" val="561003837"/>
                  </a:ext>
                </a:extLst>
              </a:tr>
              <a:tr h="627273">
                <a:tc>
                  <a:txBody>
                    <a:bodyPr/>
                    <a:lstStyle/>
                    <a:p>
                      <a:pPr algn="l"/>
                      <a:r>
                        <a:rPr kumimoji="1" lang="en-US" altLang="ja-JP" sz="2800" smtClean="0"/>
                        <a:t>WEB</a:t>
                      </a:r>
                      <a:r>
                        <a:rPr kumimoji="1" lang="ja-JP" altLang="en-US" sz="2800" smtClean="0"/>
                        <a:t>カメラで画像を撮る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447870302"/>
                  </a:ext>
                </a:extLst>
              </a:tr>
              <a:tr h="627273">
                <a:tc>
                  <a:txBody>
                    <a:bodyPr/>
                    <a:lstStyle/>
                    <a:p>
                      <a:pPr algn="l"/>
                      <a:r>
                        <a:rPr kumimoji="1" lang="ja-JP" altLang="en-US" sz="2800" smtClean="0"/>
                        <a:t>超音波センサで物体を検出時のみフラグを立てる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928796042"/>
                  </a:ext>
                </a:extLst>
              </a:tr>
              <a:tr h="6272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smtClean="0"/>
                        <a:t>超音波センサで物体を検出時のみ画像を撮り、送信する</a:t>
                      </a:r>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3955754616"/>
                  </a:ext>
                </a:extLst>
              </a:tr>
              <a:tr h="627273">
                <a:tc>
                  <a:txBody>
                    <a:bodyPr/>
                    <a:lstStyle/>
                    <a:p>
                      <a:pPr algn="l"/>
                      <a:r>
                        <a:rPr kumimoji="1" lang="ja-JP" altLang="en-US" sz="2800" smtClean="0"/>
                        <a:t>ひずみゲージに反応時、追加</a:t>
                      </a:r>
                      <a:r>
                        <a:rPr kumimoji="1" lang="en-US" altLang="ja-JP" sz="2800" smtClean="0"/>
                        <a:t>or</a:t>
                      </a:r>
                      <a:r>
                        <a:rPr kumimoji="1" lang="ja-JP" altLang="en-US" sz="2800" smtClean="0"/>
                        <a:t>削除のフラグを立てる</a:t>
                      </a:r>
                      <a:endParaRPr kumimoji="1" lang="ja-JP" altLang="en-US" sz="2800"/>
                    </a:p>
                  </a:txBody>
                  <a:tcPr anchor="ctr"/>
                </a:tc>
                <a:tc>
                  <a:txBody>
                    <a:bodyPr/>
                    <a:lstStyle/>
                    <a:p>
                      <a:pPr algn="l"/>
                      <a:r>
                        <a:rPr kumimoji="1" lang="ja-JP" altLang="en-US" sz="3200" smtClean="0"/>
                        <a:t>△</a:t>
                      </a:r>
                      <a:endParaRPr kumimoji="1" lang="ja-JP" altLang="en-US" sz="3200"/>
                    </a:p>
                  </a:txBody>
                  <a:tcPr anchor="ctr" anchorCtr="1"/>
                </a:tc>
                <a:extLst>
                  <a:ext uri="{0D108BD9-81ED-4DB2-BD59-A6C34878D82A}">
                    <a16:rowId xmlns:a16="http://schemas.microsoft.com/office/drawing/2014/main" val="3779471663"/>
                  </a:ext>
                </a:extLst>
              </a:tr>
              <a:tr h="627273">
                <a:tc>
                  <a:txBody>
                    <a:bodyPr/>
                    <a:lstStyle/>
                    <a:p>
                      <a:pPr algn="l"/>
                      <a:r>
                        <a:rPr kumimoji="1" lang="ja-JP" altLang="en-US" sz="2800" smtClean="0"/>
                        <a:t>画像送信時・サーバから信号受信時</a:t>
                      </a:r>
                      <a:r>
                        <a:rPr kumimoji="1" lang="en-US" altLang="ja-JP" sz="2800" smtClean="0"/>
                        <a:t>LED</a:t>
                      </a:r>
                      <a:r>
                        <a:rPr kumimoji="1" lang="ja-JP" altLang="en-US" sz="2800" smtClean="0"/>
                        <a:t>点灯させる</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596215911"/>
                  </a:ext>
                </a:extLst>
              </a:tr>
              <a:tr h="627273">
                <a:tc>
                  <a:txBody>
                    <a:bodyPr/>
                    <a:lstStyle/>
                    <a:p>
                      <a:pPr algn="l"/>
                      <a:r>
                        <a:rPr kumimoji="1" lang="ja-JP" altLang="en-US" sz="2800" smtClean="0"/>
                        <a:t>画像を加工して送信</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1833127530"/>
                  </a:ext>
                </a:extLst>
              </a:tr>
            </a:tbl>
          </a:graphicData>
        </a:graphic>
      </p:graphicFrame>
    </p:spTree>
    <p:extLst>
      <p:ext uri="{BB962C8B-B14F-4D97-AF65-F5344CB8AC3E}">
        <p14:creationId xmlns:p14="http://schemas.microsoft.com/office/powerpoint/2010/main" val="3323897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dirty="0" smtClean="0"/>
          </a:p>
          <a:p>
            <a:pPr>
              <a:buFont typeface="Wingdings" panose="05000000000000000000" pitchFamily="2" charset="2"/>
              <a:buChar char="l"/>
            </a:pPr>
            <a:r>
              <a:rPr kumimoji="1" lang="ja-JP" altLang="en-US" sz="4000" smtClean="0"/>
              <a:t>　</a:t>
            </a:r>
            <a:r>
              <a:rPr lang="ja-JP" altLang="en-US" sz="4000" smtClean="0"/>
              <a:t>研究方針</a:t>
            </a:r>
            <a:endParaRPr lang="en-US" altLang="ja-JP" sz="4000" smtClean="0"/>
          </a:p>
          <a:p>
            <a:pPr>
              <a:buFont typeface="Wingdings" panose="05000000000000000000" pitchFamily="2" charset="2"/>
              <a:buChar char="l"/>
            </a:pPr>
            <a:r>
              <a:rPr kumimoji="1" lang="ja-JP" altLang="en-US" sz="4000"/>
              <a:t>　</a:t>
            </a:r>
            <a:r>
              <a:rPr kumimoji="1" lang="ja-JP" altLang="en-US" sz="4000" smtClean="0"/>
              <a:t>実装</a:t>
            </a:r>
            <a:endParaRPr kumimoji="1" lang="en-US" altLang="ja-JP" sz="4000" dirty="0" smtClean="0"/>
          </a:p>
          <a:p>
            <a:pPr>
              <a:buFont typeface="Wingdings" panose="05000000000000000000" pitchFamily="2" charset="2"/>
              <a:buChar char="l"/>
            </a:pPr>
            <a:r>
              <a:rPr kumimoji="1" lang="ja-JP" altLang="en-US" sz="4000"/>
              <a:t>　</a:t>
            </a:r>
            <a:r>
              <a:rPr lang="ja-JP" altLang="en-US" sz="4000" smtClean="0"/>
              <a:t>現在の段階・状況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a:t>
            </a:r>
            <a:r>
              <a:rPr lang="ja-JP" altLang="en-US" sz="2800" spc="0" smtClean="0"/>
              <a:t>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17323" y="2845075"/>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0"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3011" y="3485137"/>
            <a:ext cx="401410" cy="351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947876" y="6976790"/>
            <a:ext cx="401410" cy="351678"/>
          </a:xfrm>
          <a:prstGeom prst="rect">
            <a:avLst/>
          </a:prstGeom>
          <a:noFill/>
        </p:spPr>
      </p:pic>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06932" y="3615217"/>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066062" y="3118763"/>
            <a:ext cx="1665515" cy="182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pic>
        <p:nvPicPr>
          <p:cNvPr id="23"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4112" y="3789180"/>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顧客情報とカート情報を結びつける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352910" cy="461665"/>
          </a:xfrm>
          <a:prstGeom prst="rect">
            <a:avLst/>
          </a:prstGeom>
          <a:solidFill>
            <a:schemeClr val="bg1">
              <a:lumMod val="95000"/>
            </a:schemeClr>
          </a:solidFill>
        </p:spPr>
        <p:txBody>
          <a:bodyPr wrap="square" rtlCol="0">
            <a:spAutoFit/>
          </a:bodyPr>
          <a:lstStyle/>
          <a:p>
            <a:r>
              <a:rPr kumimoji="1" lang="ja-JP" altLang="en-US" sz="2400" smtClean="0"/>
              <a:t>カート上で商品情報取得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1631100" y="4732490"/>
            <a:ext cx="460880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779580" y="2491656"/>
            <a:ext cx="1989370" cy="167597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6702" y="2050930"/>
            <a:ext cx="1250497" cy="1250497"/>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140141" y="5189615"/>
            <a:ext cx="3966702" cy="531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lumOff val="15000"/>
                </a:schemeClr>
              </a:solidFill>
            </a:endParaRPr>
          </a:p>
        </p:txBody>
      </p:sp>
      <p:sp>
        <p:nvSpPr>
          <p:cNvPr id="13" name="正方形/長方形 12"/>
          <p:cNvSpPr/>
          <p:nvPr/>
        </p:nvSpPr>
        <p:spPr>
          <a:xfrm>
            <a:off x="3158245" y="4086607"/>
            <a:ext cx="1930495" cy="1103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030514" y="3576004"/>
            <a:ext cx="1929206" cy="523220"/>
          </a:xfrm>
          <a:prstGeom prst="rect">
            <a:avLst/>
          </a:prstGeom>
          <a:noFill/>
        </p:spPr>
        <p:txBody>
          <a:bodyPr wrap="square" rtlCol="0">
            <a:spAutoFit/>
          </a:bodyPr>
          <a:lstStyle/>
          <a:p>
            <a:r>
              <a:rPr kumimoji="1" lang="ja-JP" altLang="en-US" sz="2800" dirty="0" smtClean="0"/>
              <a:t>バーコード</a:t>
            </a:r>
            <a:endParaRPr kumimoji="1" lang="ja-JP" altLang="en-US" sz="2800" dirty="0"/>
          </a:p>
        </p:txBody>
      </p:sp>
      <p:sp>
        <p:nvSpPr>
          <p:cNvPr id="15" name="正方形/長方形 14"/>
          <p:cNvSpPr/>
          <p:nvPr/>
        </p:nvSpPr>
        <p:spPr>
          <a:xfrm>
            <a:off x="3390548" y="4089644"/>
            <a:ext cx="983817" cy="155976"/>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3882456" y="3292566"/>
            <a:ext cx="1" cy="797078"/>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サーバーのイラスト（1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8497" y="3196671"/>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692996" y="2973106"/>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682290" y="4201273"/>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7366" y="1917326"/>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42815" y="5237528"/>
            <a:ext cx="1663387" cy="523220"/>
          </a:xfrm>
          <a:prstGeom prst="rect">
            <a:avLst/>
          </a:prstGeom>
          <a:solidFill>
            <a:schemeClr val="bg1">
              <a:lumMod val="95000"/>
            </a:schemeClr>
          </a:solidFill>
        </p:spPr>
        <p:txBody>
          <a:bodyPr wrap="square" rtlCol="0">
            <a:spAutoFit/>
          </a:bodyPr>
          <a:lstStyle/>
          <a:p>
            <a:r>
              <a:rPr kumimoji="1" lang="en-US" altLang="ja-JP" sz="2800" smtClean="0">
                <a:solidFill>
                  <a:schemeClr val="tx1">
                    <a:lumMod val="85000"/>
                    <a:lumOff val="15000"/>
                  </a:schemeClr>
                </a:solidFill>
              </a:rPr>
              <a:t>Yes or No</a:t>
            </a:r>
            <a:endParaRPr kumimoji="1" lang="ja-JP" altLang="en-US" sz="2800">
              <a:solidFill>
                <a:schemeClr val="tx1">
                  <a:lumMod val="85000"/>
                  <a:lumOff val="15000"/>
                </a:schemeClr>
              </a:solidFill>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151619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159141" y="3368842"/>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6</a:t>
            </a:fld>
            <a:endParaRPr kumimoji="1" lang="ja-JP" altLang="en-US" sz="3200"/>
          </a:p>
        </p:txBody>
      </p:sp>
      <p:sp>
        <p:nvSpPr>
          <p:cNvPr id="5" name="テキスト ボックス 4"/>
          <p:cNvSpPr txBox="1"/>
          <p:nvPr/>
        </p:nvSpPr>
        <p:spPr>
          <a:xfrm>
            <a:off x="1097279" y="1865807"/>
            <a:ext cx="2723950" cy="523220"/>
          </a:xfrm>
          <a:prstGeom prst="rect">
            <a:avLst/>
          </a:prstGeom>
          <a:solidFill>
            <a:schemeClr val="bg1">
              <a:lumMod val="95000"/>
            </a:schemeClr>
          </a:solidFill>
        </p:spPr>
        <p:txBody>
          <a:bodyPr wrap="square" rtlCol="0">
            <a:spAutoFit/>
          </a:bodyPr>
          <a:lstStyle/>
          <a:p>
            <a:r>
              <a:rPr lang="ja-JP" altLang="en-US" sz="2800" smtClean="0"/>
              <a:t>店側</a:t>
            </a:r>
            <a:r>
              <a:rPr lang="ja-JP" altLang="en-US" sz="2800" dirty="0"/>
              <a:t>：</a:t>
            </a:r>
            <a:r>
              <a:rPr lang="ja-JP" altLang="en-US" sz="2800" smtClean="0"/>
              <a:t>コスト</a:t>
            </a:r>
            <a:r>
              <a:rPr lang="ja-JP" altLang="en-US" sz="2800" dirty="0" smtClean="0"/>
              <a:t>削減</a:t>
            </a:r>
            <a:endParaRPr kumimoji="1" lang="ja-JP" altLang="en-US" sz="2800" dirty="0"/>
          </a:p>
        </p:txBody>
      </p:sp>
      <p:sp>
        <p:nvSpPr>
          <p:cNvPr id="7" name="テキスト ボックス 6"/>
          <p:cNvSpPr txBox="1"/>
          <p:nvPr/>
        </p:nvSpPr>
        <p:spPr>
          <a:xfrm>
            <a:off x="1097279" y="4726591"/>
            <a:ext cx="3355521" cy="523220"/>
          </a:xfrm>
          <a:prstGeom prst="rect">
            <a:avLst/>
          </a:prstGeom>
          <a:solidFill>
            <a:schemeClr val="bg1">
              <a:lumMod val="95000"/>
            </a:schemeClr>
          </a:solidFill>
        </p:spPr>
        <p:txBody>
          <a:bodyPr wrap="square" rtlCol="0">
            <a:spAutoFit/>
          </a:bodyPr>
          <a:lstStyle/>
          <a:p>
            <a:r>
              <a:rPr lang="ja-JP" altLang="en-US" sz="2800" smtClean="0"/>
              <a:t>お客</a:t>
            </a:r>
            <a:r>
              <a:rPr lang="ja-JP" altLang="en-US" sz="2800" smtClean="0"/>
              <a:t>様</a:t>
            </a:r>
            <a:r>
              <a:rPr lang="ja-JP" altLang="en-US" sz="2800" dirty="0"/>
              <a:t>：</a:t>
            </a:r>
            <a:r>
              <a:rPr lang="ja-JP" altLang="en-US" sz="2800" smtClean="0"/>
              <a:t>時間</a:t>
            </a:r>
            <a:r>
              <a:rPr lang="ja-JP" altLang="en-US" sz="2800" dirty="0" smtClean="0"/>
              <a:t>の短縮</a:t>
            </a:r>
            <a:endParaRPr kumimoji="1" lang="ja-JP" altLang="en-US" sz="2800" dirty="0"/>
          </a:p>
        </p:txBody>
      </p:sp>
      <p:sp>
        <p:nvSpPr>
          <p:cNvPr id="8" name="正方形/長方形 7"/>
          <p:cNvSpPr/>
          <p:nvPr/>
        </p:nvSpPr>
        <p:spPr>
          <a:xfrm>
            <a:off x="6851583" y="4238282"/>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1877437"/>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dirty="0"/>
              <a:t>約</a:t>
            </a:r>
            <a:r>
              <a:rPr lang="en-US" altLang="ja-JP" sz="2400" spc="300" dirty="0"/>
              <a:t>3,500,000</a:t>
            </a:r>
            <a:r>
              <a:rPr lang="ja-JP" altLang="en-US" sz="2400" spc="300" dirty="0" smtClean="0"/>
              <a:t>円 </a:t>
            </a:r>
            <a:r>
              <a:rPr lang="en-US" altLang="ja-JP" sz="2400" spc="300" dirty="0" smtClean="0"/>
              <a:t>* 6</a:t>
            </a:r>
            <a:r>
              <a:rPr lang="ja-JP" altLang="en-US" sz="2400" spc="300" dirty="0" smtClean="0"/>
              <a:t>台 </a:t>
            </a:r>
            <a:r>
              <a:rPr lang="en-US" altLang="ja-JP" sz="2400" spc="300" dirty="0" smtClean="0"/>
              <a:t>= </a:t>
            </a:r>
            <a:r>
              <a:rPr lang="en-US" altLang="ja-JP" sz="3200" spc="300" smtClean="0"/>
              <a:t>21,000,000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400" spc="300" dirty="0"/>
              <a:t>約</a:t>
            </a:r>
            <a:r>
              <a:rPr lang="en-US" altLang="ja-JP" sz="2400" spc="300" dirty="0"/>
              <a:t>12,500</a:t>
            </a:r>
            <a:r>
              <a:rPr lang="ja-JP" altLang="en-US" sz="2400" spc="300" dirty="0" smtClean="0"/>
              <a:t>円 </a:t>
            </a:r>
            <a:r>
              <a:rPr lang="en-US" altLang="ja-JP" sz="2400" spc="300" dirty="0" smtClean="0"/>
              <a:t>* 80</a:t>
            </a:r>
            <a:r>
              <a:rPr lang="ja-JP" altLang="en-US" sz="2400" spc="300" dirty="0" smtClean="0"/>
              <a:t>個（カゴの個数） </a:t>
            </a:r>
            <a:r>
              <a:rPr lang="en-US" altLang="ja-JP" sz="2400" spc="300"/>
              <a:t>= </a:t>
            </a:r>
            <a:r>
              <a:rPr lang="en-US" altLang="ja-JP" sz="3200" spc="300" smtClean="0"/>
              <a:t>1,000,000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009273" y="1857676"/>
            <a:ext cx="8232007" cy="4381246"/>
            <a:chOff x="532038" y="461280"/>
            <a:chExt cx="10665609" cy="5667027"/>
          </a:xfrm>
        </p:grpSpPr>
        <p:cxnSp>
          <p:nvCxnSpPr>
            <p:cNvPr id="13" name="直線コネクタ 12"/>
            <p:cNvCxnSpPr/>
            <p:nvPr/>
          </p:nvCxnSpPr>
          <p:spPr>
            <a:xfrm rot="16200000">
              <a:off x="6224412" y="998085"/>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1251177" y="1249136"/>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532038" y="461281"/>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1540327"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4736646" y="512410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532790" y="3569826"/>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2720067" y="3569827"/>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8000319"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9181068" y="46128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2548617" y="710293"/>
              <a:ext cx="6632451"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3556906" y="2231943"/>
              <a:ext cx="4443413"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20" name="左カーブ矢印 19"/>
            <p:cNvSpPr/>
            <p:nvPr/>
          </p:nvSpPr>
          <p:spPr>
            <a:xfrm>
              <a:off x="5698330" y="3519633"/>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左カーブ矢印 20"/>
            <p:cNvSpPr/>
            <p:nvPr/>
          </p:nvSpPr>
          <p:spPr>
            <a:xfrm rot="10800000">
              <a:off x="4800258" y="3439702"/>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ユースケース図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pic>
        <p:nvPicPr>
          <p:cNvPr id="10" name="図 9"/>
          <p:cNvPicPr>
            <a:picLocks noChangeAspect="1"/>
          </p:cNvPicPr>
          <p:nvPr/>
        </p:nvPicPr>
        <p:blipFill>
          <a:blip r:embed="rId3"/>
          <a:stretch>
            <a:fillRect/>
          </a:stretch>
        </p:blipFill>
        <p:spPr>
          <a:xfrm>
            <a:off x="3355344" y="1737360"/>
            <a:ext cx="5542272" cy="5153637"/>
          </a:xfrm>
          <a:prstGeom prst="rect">
            <a:avLst/>
          </a:prstGeom>
        </p:spPr>
      </p:pic>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2453</TotalTime>
  <Words>476</Words>
  <Application>Microsoft Office PowerPoint</Application>
  <PresentationFormat>ワイド画面</PresentationFormat>
  <Paragraphs>135</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バーコード識別システムの開発</vt:lpstr>
      <vt:lpstr>目次</vt:lpstr>
      <vt:lpstr>研究背景</vt:lpstr>
      <vt:lpstr>研究目的・目標</vt:lpstr>
      <vt:lpstr>　　　　　　　　　　　Summary</vt:lpstr>
      <vt:lpstr>イメージ図</vt:lpstr>
      <vt:lpstr>メリット・効果</vt:lpstr>
      <vt:lpstr>研究方針 V字開発モデル</vt:lpstr>
      <vt:lpstr>ユースケース図</vt:lpstr>
      <vt:lpstr>クラス図</vt:lpstr>
      <vt:lpstr>シーケンス図</vt:lpstr>
      <vt:lpstr>スケジュール管理</vt:lpstr>
      <vt:lpstr>実装 画像送信システムと各種センサ</vt:lpstr>
      <vt:lpstr>画像送信システムと各種センサ</vt:lpstr>
      <vt:lpstr>画像送信システムと各種センサ</vt:lpstr>
      <vt:lpstr>現在の段階・状況</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136</cp:revision>
  <cp:lastPrinted>2019-12-13T05:11:47Z</cp:lastPrinted>
  <dcterms:created xsi:type="dcterms:W3CDTF">2019-10-08T07:00:30Z</dcterms:created>
  <dcterms:modified xsi:type="dcterms:W3CDTF">2019-12-13T06:04:04Z</dcterms:modified>
</cp:coreProperties>
</file>